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Lora" pitchFamily="2" charset="-52"/>
      <p:regular r:id="rId13"/>
    </p:embeddedFont>
    <p:embeddedFont>
      <p:font typeface="Source Sans Pro" panose="020B0503030403020204" pitchFamily="34" charset="0"/>
      <p:regular r:id="rId14"/>
      <p:bold r:id="rId1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2738"/>
    <a:srgbClr val="2C2837"/>
    <a:srgbClr val="25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152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3204" y="1943695"/>
            <a:ext cx="4887873" cy="434209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641894"/>
            <a:ext cx="5486400" cy="1676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Гісторыя</a:t>
            </a:r>
            <a:r>
              <a:rPr lang="ru-RU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маб</a:t>
            </a:r>
            <a:r>
              <a:rPr lang="en-US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</a:t>
            </a: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льнага</a:t>
            </a:r>
            <a:r>
              <a:rPr lang="ru-RU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дадатака</a:t>
            </a:r>
            <a:endParaRPr lang="ru-RU" sz="4400" dirty="0">
              <a:solidFill>
                <a:srgbClr val="F98AC7"/>
              </a:solidFill>
              <a:latin typeface="Lora" pitchFamily="34" charset="0"/>
              <a:ea typeface="Lora" pitchFamily="34" charset="-122"/>
              <a:cs typeface="Lora" pitchFamily="34" charset="-120"/>
            </a:endParaRPr>
          </a:p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MSQRD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837724" y="3536156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- 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гэта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папулярнае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прыкладанне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для камеры,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якое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дазваляе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карыстальнікам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накладваць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розныя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маскі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фільтры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на свае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сэлф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відэа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Яго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гісторыя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пачынаецца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стварэння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беларускай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кампаніяй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Masquerade 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наступнага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набыцця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772" y="2467808"/>
            <a:ext cx="4940737" cy="32938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50186" y="741283"/>
            <a:ext cx="7616428" cy="12837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ru-RU" sz="40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Урокі</a:t>
            </a:r>
            <a:r>
              <a:rPr lang="ru-RU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і </a:t>
            </a:r>
            <a:r>
              <a:rPr lang="ru-RU" sz="40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ўплыў</a:t>
            </a:r>
            <a:r>
              <a:rPr lang="ru-RU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40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поспеху</a:t>
            </a:r>
            <a:r>
              <a:rPr lang="ru-RU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MSQRD </a:t>
            </a:r>
            <a:r>
              <a:rPr lang="ru-RU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 </a:t>
            </a:r>
            <a:r>
              <a:rPr lang="ru-RU" sz="40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індустрыю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6250186" y="2352318"/>
            <a:ext cx="3699153" cy="2633424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</p:sp>
      <p:sp>
        <p:nvSpPr>
          <p:cNvPr id="6" name="Text 2"/>
          <p:cNvSpPr/>
          <p:nvPr/>
        </p:nvSpPr>
        <p:spPr>
          <a:xfrm>
            <a:off x="6468308" y="2570440"/>
            <a:ext cx="256734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Поспех</a:t>
            </a:r>
            <a:r>
              <a:rPr lang="ru-RU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MSQRD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468308" y="3022163"/>
            <a:ext cx="3262908" cy="1745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Прыклад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дэманструе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як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дадатак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якое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выкарыстоўвае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сучасныя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тэхналогіі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можа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дабіцца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масавай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папулярнасці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10167461" y="2352318"/>
            <a:ext cx="3699153" cy="2633424"/>
          </a:xfrm>
          <a:prstGeom prst="roundRect">
            <a:avLst>
              <a:gd name="adj" fmla="val 1243"/>
            </a:avLst>
          </a:prstGeom>
          <a:solidFill>
            <a:srgbClr val="444752"/>
          </a:solidFill>
          <a:ln/>
        </p:spPr>
      </p:sp>
      <p:sp>
        <p:nvSpPr>
          <p:cNvPr id="9" name="Text 5"/>
          <p:cNvSpPr/>
          <p:nvPr/>
        </p:nvSpPr>
        <p:spPr>
          <a:xfrm>
            <a:off x="10385584" y="2570440"/>
            <a:ext cx="2891314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Уплыў</a:t>
            </a:r>
            <a:r>
              <a:rPr lang="ru-RU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на </a:t>
            </a: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індустрыю</a:t>
            </a:r>
            <a:endParaRPr lang="en-US" sz="2000" dirty="0"/>
          </a:p>
        </p:txBody>
      </p:sp>
      <p:sp>
        <p:nvSpPr>
          <p:cNvPr id="10" name="Text 6"/>
          <p:cNvSpPr/>
          <p:nvPr/>
        </p:nvSpPr>
        <p:spPr>
          <a:xfrm>
            <a:off x="10385584" y="3022163"/>
            <a:ext cx="3262908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Поспех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падштурхнуў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іншыя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кампаніі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актыўна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інвеставаць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у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распрацоўку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фільтраў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масак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для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сэлф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6250186" y="5203865"/>
            <a:ext cx="3699153" cy="2284333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12" name="Text 8"/>
          <p:cNvSpPr/>
          <p:nvPr/>
        </p:nvSpPr>
        <p:spPr>
          <a:xfrm>
            <a:off x="6468308" y="5421987"/>
            <a:ext cx="2567345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Трэнд</a:t>
            </a:r>
            <a:r>
              <a:rPr lang="ru-RU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6468308" y="5873710"/>
            <a:ext cx="3262908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стаў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адным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піянераў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выкарыстання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дапоўненай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рэальнасці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ў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масавым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спажывецкім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дадатку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10167461" y="5203865"/>
            <a:ext cx="3699153" cy="2284333"/>
          </a:xfrm>
          <a:prstGeom prst="roundRect">
            <a:avLst>
              <a:gd name="adj" fmla="val 1433"/>
            </a:avLst>
          </a:prstGeom>
          <a:solidFill>
            <a:srgbClr val="444752"/>
          </a:solidFill>
          <a:ln/>
        </p:spPr>
      </p:sp>
      <p:sp>
        <p:nvSpPr>
          <p:cNvPr id="15" name="Text 11"/>
          <p:cNvSpPr/>
          <p:nvPr/>
        </p:nvSpPr>
        <p:spPr>
          <a:xfrm>
            <a:off x="10385584" y="5421987"/>
            <a:ext cx="2587823" cy="320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Урокі</a:t>
            </a:r>
            <a:r>
              <a:rPr lang="ru-RU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для </a:t>
            </a: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стартапаў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10385584" y="5873710"/>
            <a:ext cx="3262908" cy="1396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Гісторыя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натхняе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іншых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прадпрымальнікаў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ствараць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паспяховыя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тэхналагічныя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прадукты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5B0B1EFD-E370-9E06-7E2E-075385E587B1}"/>
              </a:ext>
            </a:extLst>
          </p:cNvPr>
          <p:cNvSpPr/>
          <p:nvPr/>
        </p:nvSpPr>
        <p:spPr>
          <a:xfrm>
            <a:off x="12241876" y="7706320"/>
            <a:ext cx="2327564" cy="397180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337ED83-EAFC-E3F1-493F-DACACD0A8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772" y="2467808"/>
            <a:ext cx="4940737" cy="32938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7008" y="650319"/>
            <a:ext cx="7489984" cy="1389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ru-RU" sz="435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Стваральнікі</a:t>
            </a:r>
            <a:r>
              <a:rPr lang="ru-RU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435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прыкладання</a:t>
            </a:r>
            <a:r>
              <a:rPr lang="ru-RU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і </a:t>
            </a:r>
            <a:r>
              <a:rPr lang="ru-RU" sz="435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іх</a:t>
            </a:r>
            <a:r>
              <a:rPr lang="ru-RU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435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папярэднія</a:t>
            </a:r>
            <a:r>
              <a:rPr lang="ru-RU" sz="4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435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працы</a:t>
            </a:r>
            <a:endParaRPr lang="en-US" sz="4350" dirty="0"/>
          </a:p>
        </p:txBody>
      </p:sp>
      <p:sp>
        <p:nvSpPr>
          <p:cNvPr id="5" name="Shape 1"/>
          <p:cNvSpPr/>
          <p:nvPr/>
        </p:nvSpPr>
        <p:spPr>
          <a:xfrm>
            <a:off x="827008" y="2394704"/>
            <a:ext cx="3626882" cy="3230404"/>
          </a:xfrm>
          <a:prstGeom prst="roundRect">
            <a:avLst>
              <a:gd name="adj" fmla="val 1097"/>
            </a:avLst>
          </a:prstGeom>
          <a:solidFill>
            <a:srgbClr val="444752"/>
          </a:solidFill>
          <a:ln/>
        </p:spPr>
      </p:sp>
      <p:sp>
        <p:nvSpPr>
          <p:cNvPr id="6" name="Text 2"/>
          <p:cNvSpPr/>
          <p:nvPr/>
        </p:nvSpPr>
        <p:spPr>
          <a:xfrm>
            <a:off x="1063228" y="2630924"/>
            <a:ext cx="2832616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21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Каманда</a:t>
            </a:r>
            <a:r>
              <a:rPr lang="ru-RU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Masquerade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1063228" y="3120033"/>
            <a:ext cx="3154442" cy="2268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Дадатак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быў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створаны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беларускай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кампаніяй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Masquerade,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якую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заснавалі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Юрый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Гурскі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Яўген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Неўген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Дзмітрый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Сташэўскі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4690110" y="2394704"/>
            <a:ext cx="3626882" cy="3230404"/>
          </a:xfrm>
          <a:prstGeom prst="roundRect">
            <a:avLst>
              <a:gd name="adj" fmla="val 1097"/>
            </a:avLst>
          </a:prstGeom>
          <a:solidFill>
            <a:srgbClr val="444752"/>
          </a:solidFill>
          <a:ln/>
        </p:spPr>
      </p:sp>
      <p:sp>
        <p:nvSpPr>
          <p:cNvPr id="9" name="Text 5"/>
          <p:cNvSpPr/>
          <p:nvPr/>
        </p:nvSpPr>
        <p:spPr>
          <a:xfrm>
            <a:off x="4926330" y="2630924"/>
            <a:ext cx="2789873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21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Вопыт</a:t>
            </a:r>
            <a:r>
              <a:rPr lang="ru-RU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21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распрацоўшчыкаў</a:t>
            </a:r>
            <a:endParaRPr lang="en-US" sz="2150" dirty="0"/>
          </a:p>
        </p:txBody>
      </p:sp>
      <p:sp>
        <p:nvSpPr>
          <p:cNvPr id="10" name="Text 6"/>
          <p:cNvSpPr/>
          <p:nvPr/>
        </p:nvSpPr>
        <p:spPr>
          <a:xfrm>
            <a:off x="4926330" y="3120033"/>
            <a:ext cx="3154442" cy="1890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працы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над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MSQRD,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каманда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ўжо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мела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досвед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у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стварэнні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мабільных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прыкладанняў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тэхналогій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дапоўненай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рэальнасці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827008" y="5861328"/>
            <a:ext cx="7489984" cy="1717834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2" name="Text 8"/>
          <p:cNvSpPr/>
          <p:nvPr/>
        </p:nvSpPr>
        <p:spPr>
          <a:xfrm>
            <a:off x="1063228" y="6097548"/>
            <a:ext cx="298323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21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Папярэднія</a:t>
            </a:r>
            <a:r>
              <a:rPr lang="ru-RU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21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праекты</a:t>
            </a:r>
            <a:endParaRPr lang="en-US" sz="2150" dirty="0"/>
          </a:p>
        </p:txBody>
      </p:sp>
      <p:sp>
        <p:nvSpPr>
          <p:cNvPr id="13" name="Text 9"/>
          <p:cNvSpPr/>
          <p:nvPr/>
        </p:nvSpPr>
        <p:spPr>
          <a:xfrm>
            <a:off x="1063228" y="6586657"/>
            <a:ext cx="7017544" cy="756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Masquerade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раней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распрацоўвала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дадатак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FaceApp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якое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таксама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выкарыстоўвае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тэхналогіі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апрацоўкі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фота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відэа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11984476-DAC8-EBD1-AAD2-70C6CD775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221" y="820772"/>
            <a:ext cx="5705475" cy="4867275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EED542F-3D90-CEA4-E7AF-5F2645FBEEA7}"/>
              </a:ext>
            </a:extLst>
          </p:cNvPr>
          <p:cNvSpPr/>
          <p:nvPr/>
        </p:nvSpPr>
        <p:spPr>
          <a:xfrm>
            <a:off x="12824749" y="7720314"/>
            <a:ext cx="1713054" cy="428263"/>
          </a:xfrm>
          <a:prstGeom prst="rect">
            <a:avLst/>
          </a:prstGeom>
          <a:solidFill>
            <a:srgbClr val="312738"/>
          </a:solidFill>
          <a:ln>
            <a:solidFill>
              <a:srgbClr val="2C283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5078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6207" y="245031"/>
            <a:ext cx="2937986" cy="19607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405134" y="2910602"/>
            <a:ext cx="5797034" cy="576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500"/>
              </a:lnSpc>
              <a:buNone/>
            </a:pPr>
            <a:r>
              <a:rPr lang="ru-RU" sz="36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Нараджэнне</a:t>
            </a:r>
            <a:r>
              <a:rPr lang="ru-RU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36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ідэі</a:t>
            </a:r>
            <a:r>
              <a:rPr lang="ru-RU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MSQRD</a:t>
            </a:r>
            <a:endParaRPr lang="en-US" sz="3600" dirty="0"/>
          </a:p>
        </p:txBody>
      </p:sp>
      <p:sp>
        <p:nvSpPr>
          <p:cNvPr id="5" name="Shape 1"/>
          <p:cNvSpPr/>
          <p:nvPr/>
        </p:nvSpPr>
        <p:spPr>
          <a:xfrm>
            <a:off x="686157" y="5776198"/>
            <a:ext cx="13258086" cy="22860"/>
          </a:xfrm>
          <a:prstGeom prst="roundRect">
            <a:avLst>
              <a:gd name="adj" fmla="val 128655"/>
            </a:avLst>
          </a:prstGeom>
          <a:solidFill>
            <a:srgbClr val="5D606B"/>
          </a:solidFill>
          <a:ln/>
        </p:spPr>
      </p:sp>
      <p:sp>
        <p:nvSpPr>
          <p:cNvPr id="6" name="Shape 2"/>
          <p:cNvSpPr/>
          <p:nvPr/>
        </p:nvSpPr>
        <p:spPr>
          <a:xfrm>
            <a:off x="3940135" y="5090100"/>
            <a:ext cx="22860" cy="686157"/>
          </a:xfrm>
          <a:prstGeom prst="roundRect">
            <a:avLst>
              <a:gd name="adj" fmla="val 128655"/>
            </a:avLst>
          </a:prstGeom>
          <a:solidFill>
            <a:srgbClr val="5D606B"/>
          </a:solidFill>
          <a:ln/>
        </p:spPr>
      </p:sp>
      <p:sp>
        <p:nvSpPr>
          <p:cNvPr id="7" name="Shape 3"/>
          <p:cNvSpPr/>
          <p:nvPr/>
        </p:nvSpPr>
        <p:spPr>
          <a:xfrm>
            <a:off x="3731062" y="5555635"/>
            <a:ext cx="441127" cy="4411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8" name="Text 4"/>
          <p:cNvSpPr/>
          <p:nvPr/>
        </p:nvSpPr>
        <p:spPr>
          <a:xfrm>
            <a:off x="3901202" y="5637788"/>
            <a:ext cx="100727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2798326" y="3860602"/>
            <a:ext cx="230659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18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Даследаванні</a:t>
            </a:r>
            <a:r>
              <a:rPr lang="ru-RU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</a:t>
            </a:r>
            <a:endParaRPr lang="en-US" sz="1800" dirty="0"/>
          </a:p>
        </p:txBody>
      </p:sp>
      <p:sp>
        <p:nvSpPr>
          <p:cNvPr id="10" name="Text 6"/>
          <p:cNvSpPr/>
          <p:nvPr/>
        </p:nvSpPr>
        <p:spPr>
          <a:xfrm>
            <a:off x="882134" y="4266486"/>
            <a:ext cx="613910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Каманда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Masquerade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вывучала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тэхналогіі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дапоўненай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рэальнасці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іх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патэнцыял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для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стварэння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новых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прыкладанняў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500" dirty="0"/>
          </a:p>
        </p:txBody>
      </p:sp>
      <p:sp>
        <p:nvSpPr>
          <p:cNvPr id="11" name="Shape 7"/>
          <p:cNvSpPr/>
          <p:nvPr/>
        </p:nvSpPr>
        <p:spPr>
          <a:xfrm>
            <a:off x="7303651" y="5776139"/>
            <a:ext cx="22860" cy="686157"/>
          </a:xfrm>
          <a:prstGeom prst="roundRect">
            <a:avLst>
              <a:gd name="adj" fmla="val 128655"/>
            </a:avLst>
          </a:prstGeom>
          <a:solidFill>
            <a:srgbClr val="5D606B"/>
          </a:solidFill>
          <a:ln/>
        </p:spPr>
      </p:sp>
      <p:sp>
        <p:nvSpPr>
          <p:cNvPr id="12" name="Shape 8"/>
          <p:cNvSpPr/>
          <p:nvPr/>
        </p:nvSpPr>
        <p:spPr>
          <a:xfrm>
            <a:off x="7094577" y="5555635"/>
            <a:ext cx="441127" cy="4411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9"/>
          <p:cNvSpPr/>
          <p:nvPr/>
        </p:nvSpPr>
        <p:spPr>
          <a:xfrm>
            <a:off x="7240786" y="5637788"/>
            <a:ext cx="14859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0"/>
          <p:cNvSpPr/>
          <p:nvPr/>
        </p:nvSpPr>
        <p:spPr>
          <a:xfrm>
            <a:off x="6161842" y="6658451"/>
            <a:ext cx="2306598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18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Аналіз</a:t>
            </a:r>
            <a:r>
              <a:rPr lang="ru-RU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рынку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4245650" y="7064335"/>
            <a:ext cx="613910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Яны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заўважылі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які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расце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попыт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на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прыкладанні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якія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дазваляюць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накладваць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маскі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фільтры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на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сэлф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500" dirty="0"/>
          </a:p>
        </p:txBody>
      </p:sp>
      <p:sp>
        <p:nvSpPr>
          <p:cNvPr id="16" name="Shape 12"/>
          <p:cNvSpPr/>
          <p:nvPr/>
        </p:nvSpPr>
        <p:spPr>
          <a:xfrm>
            <a:off x="10667167" y="5090100"/>
            <a:ext cx="22860" cy="686157"/>
          </a:xfrm>
          <a:prstGeom prst="roundRect">
            <a:avLst>
              <a:gd name="adj" fmla="val 128655"/>
            </a:avLst>
          </a:prstGeom>
          <a:solidFill>
            <a:srgbClr val="5D606B"/>
          </a:solidFill>
          <a:ln/>
        </p:spPr>
      </p:sp>
      <p:sp>
        <p:nvSpPr>
          <p:cNvPr id="17" name="Shape 13"/>
          <p:cNvSpPr/>
          <p:nvPr/>
        </p:nvSpPr>
        <p:spPr>
          <a:xfrm>
            <a:off x="10458093" y="5555635"/>
            <a:ext cx="441127" cy="441127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8" name="Text 14"/>
          <p:cNvSpPr/>
          <p:nvPr/>
        </p:nvSpPr>
        <p:spPr>
          <a:xfrm>
            <a:off x="10601563" y="5637788"/>
            <a:ext cx="154186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5"/>
          <p:cNvSpPr/>
          <p:nvPr/>
        </p:nvSpPr>
        <p:spPr>
          <a:xfrm>
            <a:off x="9409271" y="3860602"/>
            <a:ext cx="253877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ru-RU" sz="18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Распрацоўка</a:t>
            </a:r>
            <a:r>
              <a:rPr lang="ru-RU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18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канцэпцыі</a:t>
            </a:r>
            <a:endParaRPr lang="en-US" sz="1800" dirty="0"/>
          </a:p>
        </p:txBody>
      </p:sp>
      <p:sp>
        <p:nvSpPr>
          <p:cNvPr id="20" name="Text 16"/>
          <p:cNvSpPr/>
          <p:nvPr/>
        </p:nvSpPr>
        <p:spPr>
          <a:xfrm>
            <a:off x="7609165" y="4266486"/>
            <a:ext cx="6139101" cy="627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Аб'яднаўшы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свае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даследаванні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аналіз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рынку,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каманда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распрацавала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канцэпцыю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5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дадатку</a:t>
            </a:r>
            <a:r>
              <a:rPr lang="ru-RU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MSQRD.</a:t>
            </a:r>
            <a:endParaRPr lang="en-US" sz="1500" dirty="0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037A7AA4-DC9B-B973-E68E-FA81EDDA82D8}"/>
              </a:ext>
            </a:extLst>
          </p:cNvPr>
          <p:cNvSpPr/>
          <p:nvPr/>
        </p:nvSpPr>
        <p:spPr>
          <a:xfrm>
            <a:off x="12241876" y="7378064"/>
            <a:ext cx="2327564" cy="725436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B461C8-9E3A-0904-2E60-3F45AE4D4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9411" y="62054"/>
            <a:ext cx="3268480" cy="21812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02763"/>
            <a:ext cx="114576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Дызайн</a:t>
            </a:r>
            <a:r>
              <a:rPr lang="ru-RU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і </a:t>
            </a: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функцыянальнасць</a:t>
            </a:r>
            <a:r>
              <a:rPr lang="ru-RU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прыкладання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Дызайн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адрозніваецца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мінімалістычным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інтуітыўна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зразумелым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інтэрфейсам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які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дазваляе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лёгка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знаходзіць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прымяняць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маскі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Функцыянальнасць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99633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Прыкладанне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прапануе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шырокі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выбар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масак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фільтраў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а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таксама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магчымасць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ствараць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уласныя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маскі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дзяліцца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імі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4050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Тэхналогія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996333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аснове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ляжаць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алгарытмы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кампутарнага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зроку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дапоўненай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рэальнасці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якія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забяспечваюць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дакладнае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накладанне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масак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C671B154-A0A9-5B19-B3BF-44AEAF984BB2}"/>
              </a:ext>
            </a:extLst>
          </p:cNvPr>
          <p:cNvSpPr/>
          <p:nvPr/>
        </p:nvSpPr>
        <p:spPr>
          <a:xfrm>
            <a:off x="12241876" y="7378064"/>
            <a:ext cx="2327564" cy="725436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" y="2467570"/>
            <a:ext cx="4941451" cy="32943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9233" y="949642"/>
            <a:ext cx="76183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ru-RU" sz="40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Першыя</a:t>
            </a:r>
            <a:r>
              <a:rPr lang="ru-RU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40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поспехі</a:t>
            </a:r>
            <a:r>
              <a:rPr lang="ru-RU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і </a:t>
            </a:r>
            <a:r>
              <a:rPr lang="ru-RU" sz="40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папулярнасць</a:t>
            </a:r>
            <a:r>
              <a:rPr lang="ru-RU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MSQRD</a:t>
            </a:r>
            <a:endParaRPr lang="en-US" sz="4000" dirty="0"/>
          </a:p>
        </p:txBody>
      </p:sp>
      <p:sp>
        <p:nvSpPr>
          <p:cNvPr id="5" name="Shape 1"/>
          <p:cNvSpPr/>
          <p:nvPr/>
        </p:nvSpPr>
        <p:spPr>
          <a:xfrm>
            <a:off x="6249233" y="2804041"/>
            <a:ext cx="490418" cy="49041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6" name="Text 2"/>
          <p:cNvSpPr/>
          <p:nvPr/>
        </p:nvSpPr>
        <p:spPr>
          <a:xfrm>
            <a:off x="6438424" y="2895362"/>
            <a:ext cx="11203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957536" y="2804041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Хуткі</a:t>
            </a:r>
            <a:r>
              <a:rPr lang="ru-RU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рост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957536" y="3255288"/>
            <a:ext cx="299192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Адразу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пасля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запуску ў 2015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годзе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хутка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набраў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папулярнасць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прыцягнуў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мільёны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карыстальнікаў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67342" y="2804041"/>
            <a:ext cx="490418" cy="49041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0" name="Text 6"/>
          <p:cNvSpPr/>
          <p:nvPr/>
        </p:nvSpPr>
        <p:spPr>
          <a:xfrm>
            <a:off x="10329863" y="2895362"/>
            <a:ext cx="165259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10875645" y="2804041"/>
            <a:ext cx="2991922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Міжнароднае</a:t>
            </a:r>
            <a:r>
              <a:rPr lang="ru-RU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прызнанне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10875645" y="3575804"/>
            <a:ext cx="299192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Прыкладанне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атрымала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высокую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ацэнку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ўзнагароды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ад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вядучых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тэхналагічных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выданняў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13" name="Shape 9"/>
          <p:cNvSpPr/>
          <p:nvPr/>
        </p:nvSpPr>
        <p:spPr>
          <a:xfrm>
            <a:off x="6249233" y="5433774"/>
            <a:ext cx="490418" cy="49041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4" name="Text 10"/>
          <p:cNvSpPr/>
          <p:nvPr/>
        </p:nvSpPr>
        <p:spPr>
          <a:xfrm>
            <a:off x="6408658" y="5525095"/>
            <a:ext cx="171450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1"/>
          <p:cNvSpPr/>
          <p:nvPr/>
        </p:nvSpPr>
        <p:spPr>
          <a:xfrm>
            <a:off x="6957536" y="5433774"/>
            <a:ext cx="2785943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Сацыяльны</a:t>
            </a:r>
            <a:r>
              <a:rPr lang="ru-RU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рэзананс</a:t>
            </a:r>
            <a:endParaRPr lang="en-US" sz="2000" dirty="0"/>
          </a:p>
        </p:txBody>
      </p:sp>
      <p:sp>
        <p:nvSpPr>
          <p:cNvPr id="16" name="Text 12"/>
          <p:cNvSpPr/>
          <p:nvPr/>
        </p:nvSpPr>
        <p:spPr>
          <a:xfrm>
            <a:off x="6957536" y="5885021"/>
            <a:ext cx="299192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Карыстальнікі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актыўна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дзяліліся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сваімі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крэатыўнымі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сэлф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маскамі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сацыяльных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сетках.</a:t>
            </a:r>
            <a:endParaRPr lang="en-US" sz="1700" dirty="0"/>
          </a:p>
        </p:txBody>
      </p:sp>
      <p:sp>
        <p:nvSpPr>
          <p:cNvPr id="17" name="Shape 13"/>
          <p:cNvSpPr/>
          <p:nvPr/>
        </p:nvSpPr>
        <p:spPr>
          <a:xfrm>
            <a:off x="10167342" y="5433774"/>
            <a:ext cx="490418" cy="49041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8" name="Text 14"/>
          <p:cNvSpPr/>
          <p:nvPr/>
        </p:nvSpPr>
        <p:spPr>
          <a:xfrm>
            <a:off x="10329148" y="5525095"/>
            <a:ext cx="166807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5"/>
          <p:cNvSpPr/>
          <p:nvPr/>
        </p:nvSpPr>
        <p:spPr>
          <a:xfrm>
            <a:off x="10875645" y="5433774"/>
            <a:ext cx="263675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Камерцыйны</a:t>
            </a:r>
            <a:r>
              <a:rPr lang="ru-RU" sz="20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20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поспех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10875645" y="5885021"/>
            <a:ext cx="2991922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хутка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манетызаваць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за кошт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убудаваных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пакупак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супрацоўніцтва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 </a:t>
            </a:r>
            <a:r>
              <a:rPr lang="ru-RU" sz="17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брэндамі</a:t>
            </a:r>
            <a:r>
              <a:rPr lang="ru-RU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7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CA0BA027-EB9C-D3AD-15FE-9DEA3B431022}"/>
              </a:ext>
            </a:extLst>
          </p:cNvPr>
          <p:cNvSpPr/>
          <p:nvPr/>
        </p:nvSpPr>
        <p:spPr>
          <a:xfrm>
            <a:off x="12241876" y="7378064"/>
            <a:ext cx="2327564" cy="725436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63" y="1955840"/>
            <a:ext cx="5014555" cy="431792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6959" y="948571"/>
            <a:ext cx="7665839" cy="555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ru-RU" sz="345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Інтэграцыя</a:t>
            </a:r>
            <a:r>
              <a:rPr lang="ru-RU" sz="3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з </a:t>
            </a:r>
            <a:r>
              <a:rPr lang="ru-RU" sz="345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сацыяльнымі</a:t>
            </a:r>
            <a:r>
              <a:rPr lang="ru-RU" sz="3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345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сеткамі</a:t>
            </a:r>
            <a:endParaRPr lang="en-US" sz="34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959" y="1786771"/>
            <a:ext cx="471845" cy="47184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46959" y="2447330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Facebook</a:t>
            </a:r>
            <a:endParaRPr lang="en-US" sz="1700" dirty="0"/>
          </a:p>
        </p:txBody>
      </p:sp>
      <p:sp>
        <p:nvSpPr>
          <p:cNvPr id="7" name="Text 2"/>
          <p:cNvSpPr/>
          <p:nvPr/>
        </p:nvSpPr>
        <p:spPr>
          <a:xfrm>
            <a:off x="6146959" y="2838093"/>
            <a:ext cx="78228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Інтэграцыя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 </a:t>
            </a: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спрасціла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публікацыю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сэлф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маскамі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MSQRD.</a:t>
            </a:r>
            <a:endParaRPr lang="en-US" sz="14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6959" y="3706297"/>
            <a:ext cx="471845" cy="47184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46959" y="4366855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Instagram</a:t>
            </a:r>
            <a:endParaRPr lang="en-US" sz="1700" dirty="0"/>
          </a:p>
        </p:txBody>
      </p:sp>
      <p:sp>
        <p:nvSpPr>
          <p:cNvPr id="10" name="Text 4"/>
          <p:cNvSpPr/>
          <p:nvPr/>
        </p:nvSpPr>
        <p:spPr>
          <a:xfrm>
            <a:off x="6146959" y="4757618"/>
            <a:ext cx="7822883" cy="6038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Фільтры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сталі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папулярныя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сярод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карыстачоў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Instagram 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стварэння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крэатыўнага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кантэнту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959" y="5927765"/>
            <a:ext cx="471845" cy="47184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46959" y="6588323"/>
            <a:ext cx="2220635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Snapchat</a:t>
            </a:r>
            <a:endParaRPr lang="en-US" sz="1700" dirty="0"/>
          </a:p>
        </p:txBody>
      </p:sp>
      <p:sp>
        <p:nvSpPr>
          <p:cNvPr id="13" name="Text 6"/>
          <p:cNvSpPr/>
          <p:nvPr/>
        </p:nvSpPr>
        <p:spPr>
          <a:xfrm>
            <a:off x="6146959" y="6979087"/>
            <a:ext cx="7822883" cy="301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Падобныя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функцыі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фільтрамі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Snapchat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выклікалі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цікавасць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да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новага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 </a:t>
            </a:r>
            <a:r>
              <a:rPr lang="ru-RU" sz="14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дадаткам</a:t>
            </a:r>
            <a:r>
              <a:rPr lang="ru-RU" sz="14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45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24099D8-AE83-D582-312C-B13AFCFE0A7C}"/>
              </a:ext>
            </a:extLst>
          </p:cNvPr>
          <p:cNvSpPr/>
          <p:nvPr/>
        </p:nvSpPr>
        <p:spPr>
          <a:xfrm>
            <a:off x="12241876" y="7378064"/>
            <a:ext cx="2327564" cy="725436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725" y="1650325"/>
            <a:ext cx="4928949" cy="492894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0693" y="614720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ru-RU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Купля </a:t>
            </a: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MSQRD </a:t>
            </a:r>
            <a:r>
              <a:rPr lang="ru-RU" sz="41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кампаніяй</a:t>
            </a:r>
            <a:r>
              <a:rPr lang="ru-RU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41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Facebook</a:t>
            </a:r>
            <a:endParaRPr lang="en-US" sz="410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93" y="2261354"/>
            <a:ext cx="1115258" cy="178450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30517" y="2484358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Цікавасць</a:t>
            </a:r>
            <a:r>
              <a:rPr lang="ru-RU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20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Facebook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2230517" y="2946202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Поспех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тэхналогіі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прыцягнулі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ўвагу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кіраўніцтва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693" y="4045863"/>
            <a:ext cx="1115258" cy="178450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30517" y="426886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Перамовы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2230517" y="4730710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Рушылі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ўслед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перамовы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аб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набыцці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прыкладання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Facebook.</a:t>
            </a:r>
            <a:endParaRPr lang="en-US" sz="17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693" y="5830372"/>
            <a:ext cx="1115258" cy="1784509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30517" y="6053376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ru-RU" sz="205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Здзелка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2230517" y="6515219"/>
            <a:ext cx="6132790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У 2016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годзе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абвясціла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аб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куплі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 </a:t>
            </a:r>
            <a:r>
              <a:rPr lang="ru-RU" sz="17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невызначаную</a:t>
            </a:r>
            <a:r>
              <a:rPr lang="ru-RU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суму.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6" y="2459236"/>
            <a:ext cx="4967168" cy="33114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3157" y="571024"/>
            <a:ext cx="7690485" cy="1832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ru-RU" sz="3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Далейшае</a:t>
            </a:r>
            <a:r>
              <a:rPr lang="ru-RU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3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развіццё</a:t>
            </a:r>
            <a:r>
              <a:rPr lang="ru-RU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3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прыкладання</a:t>
            </a:r>
            <a:r>
              <a:rPr lang="ru-RU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3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пад</a:t>
            </a:r>
            <a:r>
              <a:rPr lang="ru-RU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38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эгідай</a:t>
            </a:r>
            <a:r>
              <a:rPr lang="ru-RU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3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Facebook</a:t>
            </a:r>
            <a:endParaRPr lang="en-US" sz="3800" dirty="0"/>
          </a:p>
        </p:txBody>
      </p:sp>
      <p:sp>
        <p:nvSpPr>
          <p:cNvPr id="5" name="Shape 1"/>
          <p:cNvSpPr/>
          <p:nvPr/>
        </p:nvSpPr>
        <p:spPr>
          <a:xfrm>
            <a:off x="6513195" y="2714863"/>
            <a:ext cx="22860" cy="4944070"/>
          </a:xfrm>
          <a:prstGeom prst="roundRect">
            <a:avLst>
              <a:gd name="adj" fmla="val 136257"/>
            </a:avLst>
          </a:prstGeom>
          <a:solidFill>
            <a:srgbClr val="5D606B"/>
          </a:solidFill>
          <a:ln/>
        </p:spPr>
      </p:sp>
      <p:sp>
        <p:nvSpPr>
          <p:cNvPr id="6" name="Shape 2"/>
          <p:cNvSpPr/>
          <p:nvPr/>
        </p:nvSpPr>
        <p:spPr>
          <a:xfrm>
            <a:off x="6735366" y="3170634"/>
            <a:ext cx="726758" cy="22860"/>
          </a:xfrm>
          <a:prstGeom prst="roundRect">
            <a:avLst>
              <a:gd name="adj" fmla="val 136257"/>
            </a:avLst>
          </a:prstGeom>
          <a:solidFill>
            <a:srgbClr val="5D606B"/>
          </a:solidFill>
          <a:ln/>
        </p:spPr>
      </p:sp>
      <p:sp>
        <p:nvSpPr>
          <p:cNvPr id="7" name="Shape 3"/>
          <p:cNvSpPr/>
          <p:nvPr/>
        </p:nvSpPr>
        <p:spPr>
          <a:xfrm>
            <a:off x="6291024" y="2948464"/>
            <a:ext cx="467201" cy="46720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8" name="Text 4"/>
          <p:cNvSpPr/>
          <p:nvPr/>
        </p:nvSpPr>
        <p:spPr>
          <a:xfrm>
            <a:off x="6471166" y="3035498"/>
            <a:ext cx="106799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7666673" y="2922508"/>
            <a:ext cx="273629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9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Інтэграцыя</a:t>
            </a:r>
            <a:r>
              <a:rPr lang="ru-RU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ў 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Facebook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7666673" y="3352443"/>
            <a:ext cx="623697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Пасля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пакупкі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пачаў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інтэграваць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тэхналогіі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ва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ўласныя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прадукты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735366" y="4887873"/>
            <a:ext cx="726758" cy="22860"/>
          </a:xfrm>
          <a:prstGeom prst="roundRect">
            <a:avLst>
              <a:gd name="adj" fmla="val 136257"/>
            </a:avLst>
          </a:prstGeom>
          <a:solidFill>
            <a:srgbClr val="5D606B"/>
          </a:solidFill>
          <a:ln/>
        </p:spPr>
      </p:sp>
      <p:sp>
        <p:nvSpPr>
          <p:cNvPr id="12" name="Shape 8"/>
          <p:cNvSpPr/>
          <p:nvPr/>
        </p:nvSpPr>
        <p:spPr>
          <a:xfrm>
            <a:off x="6291024" y="4665702"/>
            <a:ext cx="467201" cy="46720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9"/>
          <p:cNvSpPr/>
          <p:nvPr/>
        </p:nvSpPr>
        <p:spPr>
          <a:xfrm>
            <a:off x="6445806" y="4752737"/>
            <a:ext cx="15752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7666673" y="4639747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9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Новыя</a:t>
            </a:r>
            <a:r>
              <a:rPr lang="ru-RU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ru-RU" sz="19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функцыі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7666673" y="5069681"/>
            <a:ext cx="623697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рэгулярна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атрымлівае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абнаўленні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дадатковымі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маскамі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фільтрамі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735366" y="6605111"/>
            <a:ext cx="726758" cy="22860"/>
          </a:xfrm>
          <a:prstGeom prst="roundRect">
            <a:avLst>
              <a:gd name="adj" fmla="val 136257"/>
            </a:avLst>
          </a:prstGeom>
          <a:solidFill>
            <a:srgbClr val="5D606B"/>
          </a:solidFill>
          <a:ln/>
        </p:spPr>
      </p:sp>
      <p:sp>
        <p:nvSpPr>
          <p:cNvPr id="17" name="Shape 13"/>
          <p:cNvSpPr/>
          <p:nvPr/>
        </p:nvSpPr>
        <p:spPr>
          <a:xfrm>
            <a:off x="6291024" y="6382941"/>
            <a:ext cx="467201" cy="467201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8" name="Text 14"/>
          <p:cNvSpPr/>
          <p:nvPr/>
        </p:nvSpPr>
        <p:spPr>
          <a:xfrm>
            <a:off x="6442948" y="6469975"/>
            <a:ext cx="16335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5"/>
          <p:cNvSpPr/>
          <p:nvPr/>
        </p:nvSpPr>
        <p:spPr>
          <a:xfrm>
            <a:off x="7666673" y="6356985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ru-RU" sz="1900" dirty="0" err="1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Развіццё</a:t>
            </a:r>
            <a:r>
              <a:rPr lang="ru-RU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AR</a:t>
            </a:r>
            <a:endParaRPr lang="en-US" sz="1900" dirty="0"/>
          </a:p>
        </p:txBody>
      </p:sp>
      <p:sp>
        <p:nvSpPr>
          <p:cNvPr id="20" name="Text 16"/>
          <p:cNvSpPr/>
          <p:nvPr/>
        </p:nvSpPr>
        <p:spPr>
          <a:xfrm>
            <a:off x="7666673" y="6786920"/>
            <a:ext cx="623697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Facebook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плануе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паглыбіць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інтэграцыю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пашырыць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магчымасці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дапоўненай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60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рэальнасці</a:t>
            </a:r>
            <a:r>
              <a:rPr lang="ru-RU" sz="16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6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F85C22C-D328-4FCF-D211-E409C1C6DD9A}"/>
              </a:ext>
            </a:extLst>
          </p:cNvPr>
          <p:cNvSpPr/>
          <p:nvPr/>
        </p:nvSpPr>
        <p:spPr>
          <a:xfrm>
            <a:off x="12241876" y="7378064"/>
            <a:ext cx="2327564" cy="725436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22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Канкурэнцыя</a:t>
            </a:r>
            <a:r>
              <a:rPr lang="ru-RU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на рынку </a:t>
            </a: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масак</a:t>
            </a:r>
            <a:r>
              <a:rPr lang="ru-RU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і </a:t>
            </a: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фільтраў</a:t>
            </a:r>
            <a:r>
              <a:rPr lang="ru-RU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для </a:t>
            </a:r>
            <a:r>
              <a:rPr lang="ru-RU" sz="44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сэлф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Канкурэнты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3985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сутыкнуўся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 якая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расце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канкурэнцыяй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з боку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прыкладанняў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Snapchat, Instagram 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інш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Інавацыі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39853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Для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захавання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лідэрства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</a:t>
            </a:r>
            <a:r>
              <a:rPr lang="en-US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MSQRD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змушаны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стала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выпускаць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новыя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крэатыўныя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маскі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фільтры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ru-RU" sz="2200" dirty="0" err="1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Будучыня</a:t>
            </a:r>
            <a:r>
              <a:rPr lang="ru-RU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рынку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39853"/>
            <a:ext cx="39285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Індустрыя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масак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фільтраў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для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сэлф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працягвае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хутка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развівацца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і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прыцягваць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</a:t>
            </a:r>
            <a:r>
              <a:rPr lang="ru-RU" sz="1850" dirty="0" err="1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інвестыцыі</a:t>
            </a:r>
            <a:r>
              <a:rPr lang="ru-RU" sz="18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EF12BF5-AA12-36F4-B378-4A9F4B94B615}"/>
              </a:ext>
            </a:extLst>
          </p:cNvPr>
          <p:cNvSpPr/>
          <p:nvPr/>
        </p:nvSpPr>
        <p:spPr>
          <a:xfrm>
            <a:off x="12241876" y="7378064"/>
            <a:ext cx="2327564" cy="725436"/>
          </a:xfrm>
          <a:prstGeom prst="rect">
            <a:avLst/>
          </a:prstGeom>
          <a:solidFill>
            <a:srgbClr val="252833"/>
          </a:solidFill>
          <a:ln>
            <a:solidFill>
              <a:srgbClr val="2528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552</Words>
  <Application>Microsoft Office PowerPoint</Application>
  <PresentationFormat>Произвольный</PresentationFormat>
  <Paragraphs>90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Source Sans Pro</vt:lpstr>
      <vt:lpstr>Lora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</cp:lastModifiedBy>
  <cp:revision>11</cp:revision>
  <dcterms:created xsi:type="dcterms:W3CDTF">2024-10-16T14:00:27Z</dcterms:created>
  <dcterms:modified xsi:type="dcterms:W3CDTF">2024-10-18T12:32:00Z</dcterms:modified>
</cp:coreProperties>
</file>